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/>
          <p:nvPr>
            <p:ph type="title"/>
          </p:nvPr>
        </p:nvSpPr>
        <p:spPr>
          <a:xfrm>
            <a:off x="1826683" y="769937"/>
            <a:ext cx="975360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Titeltekst</a:t>
            </a:r>
          </a:p>
        </p:txBody>
      </p:sp>
      <p:sp>
        <p:nvSpPr>
          <p:cNvPr id="3" name="Hoofdtekst - niveau één…"/>
          <p:cNvSpPr txBox="1"/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/>
          <p:nvPr>
            <p:ph type="sldNum" sz="quarter" idx="2"/>
          </p:nvPr>
        </p:nvSpPr>
        <p:spPr>
          <a:xfrm>
            <a:off x="8478981" y="6232199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2"/>
          <p:cNvSpPr txBox="1"/>
          <p:nvPr/>
        </p:nvSpPr>
        <p:spPr>
          <a:xfrm>
            <a:off x="640080" y="1455273"/>
            <a:ext cx="7315201" cy="198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300">
                <a:solidFill>
                  <a:srgbClr val="214E9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A CLEAR START WITH CORE</a:t>
            </a:r>
          </a:p>
        </p:txBody>
      </p:sp>
      <p:sp>
        <p:nvSpPr>
          <p:cNvPr id="21" name="Text 3"/>
          <p:cNvSpPr txBox="1"/>
          <p:nvPr/>
        </p:nvSpPr>
        <p:spPr>
          <a:xfrm>
            <a:off x="612648" y="1996924"/>
            <a:ext cx="10515601" cy="66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44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[ Meeting Title ]</a:t>
            </a:r>
          </a:p>
        </p:txBody>
      </p:sp>
      <p:sp>
        <p:nvSpPr>
          <p:cNvPr id="22" name="Text 4"/>
          <p:cNvSpPr txBox="1"/>
          <p:nvPr/>
        </p:nvSpPr>
        <p:spPr>
          <a:xfrm>
            <a:off x="640080" y="2972460"/>
            <a:ext cx="10058401" cy="27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rgbClr val="6E6E6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[ date ]     ·     [ who’s in attendance ]</a:t>
            </a:r>
          </a:p>
        </p:txBody>
      </p:sp>
      <p:sp>
        <p:nvSpPr>
          <p:cNvPr id="23" name="Text 5"/>
          <p:cNvSpPr txBox="1"/>
          <p:nvPr/>
        </p:nvSpPr>
        <p:spPr>
          <a:xfrm>
            <a:off x="640080" y="3506596"/>
            <a:ext cx="10058401" cy="210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500">
                <a:solidFill>
                  <a:srgbClr val="6E6E6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Open your meeting with CORE. Create clarity from start to finish.</a:t>
            </a:r>
          </a:p>
        </p:txBody>
      </p:sp>
      <p:sp>
        <p:nvSpPr>
          <p:cNvPr id="24" name="Shape 6"/>
          <p:cNvSpPr/>
          <p:nvPr/>
        </p:nvSpPr>
        <p:spPr>
          <a:xfrm>
            <a:off x="631879" y="4507231"/>
            <a:ext cx="640083" cy="640083"/>
          </a:xfrm>
          <a:prstGeom prst="roundRect">
            <a:avLst>
              <a:gd name="adj" fmla="val 22000"/>
            </a:avLst>
          </a:prstGeom>
          <a:solidFill>
            <a:srgbClr val="16326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5" name="Text 7"/>
          <p:cNvSpPr txBox="1"/>
          <p:nvPr/>
        </p:nvSpPr>
        <p:spPr>
          <a:xfrm>
            <a:off x="631879" y="4653917"/>
            <a:ext cx="640083" cy="310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26" name="Text 8"/>
          <p:cNvSpPr txBox="1"/>
          <p:nvPr/>
        </p:nvSpPr>
        <p:spPr>
          <a:xfrm>
            <a:off x="1409119" y="4715733"/>
            <a:ext cx="2194564" cy="22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Context</a:t>
            </a:r>
          </a:p>
        </p:txBody>
      </p:sp>
      <p:sp>
        <p:nvSpPr>
          <p:cNvPr id="27" name="Shape 9"/>
          <p:cNvSpPr/>
          <p:nvPr/>
        </p:nvSpPr>
        <p:spPr>
          <a:xfrm>
            <a:off x="3420800" y="4507231"/>
            <a:ext cx="640083" cy="640083"/>
          </a:xfrm>
          <a:prstGeom prst="roundRect">
            <a:avLst>
              <a:gd name="adj" fmla="val 22000"/>
            </a:avLst>
          </a:prstGeom>
          <a:solidFill>
            <a:srgbClr val="16326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8" name="Text 10"/>
          <p:cNvSpPr txBox="1"/>
          <p:nvPr/>
        </p:nvSpPr>
        <p:spPr>
          <a:xfrm>
            <a:off x="3420800" y="4653917"/>
            <a:ext cx="640083" cy="310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29" name="Text 11"/>
          <p:cNvSpPr txBox="1"/>
          <p:nvPr/>
        </p:nvSpPr>
        <p:spPr>
          <a:xfrm>
            <a:off x="4198041" y="4715733"/>
            <a:ext cx="2194563" cy="22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Objectives</a:t>
            </a:r>
          </a:p>
        </p:txBody>
      </p:sp>
      <p:sp>
        <p:nvSpPr>
          <p:cNvPr id="30" name="Shape 12"/>
          <p:cNvSpPr/>
          <p:nvPr/>
        </p:nvSpPr>
        <p:spPr>
          <a:xfrm>
            <a:off x="6209720" y="4507231"/>
            <a:ext cx="640083" cy="640083"/>
          </a:xfrm>
          <a:prstGeom prst="roundRect">
            <a:avLst>
              <a:gd name="adj" fmla="val 22000"/>
            </a:avLst>
          </a:prstGeom>
          <a:solidFill>
            <a:srgbClr val="16326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1" name="Text 13"/>
          <p:cNvSpPr txBox="1"/>
          <p:nvPr/>
        </p:nvSpPr>
        <p:spPr>
          <a:xfrm>
            <a:off x="6209720" y="4653917"/>
            <a:ext cx="640083" cy="310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32" name="Text 14"/>
          <p:cNvSpPr txBox="1"/>
          <p:nvPr/>
        </p:nvSpPr>
        <p:spPr>
          <a:xfrm>
            <a:off x="6986960" y="4715733"/>
            <a:ext cx="2194563" cy="22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Roles</a:t>
            </a:r>
          </a:p>
        </p:txBody>
      </p:sp>
      <p:sp>
        <p:nvSpPr>
          <p:cNvPr id="33" name="Shape 15"/>
          <p:cNvSpPr/>
          <p:nvPr/>
        </p:nvSpPr>
        <p:spPr>
          <a:xfrm>
            <a:off x="8998639" y="4507231"/>
            <a:ext cx="640083" cy="640083"/>
          </a:xfrm>
          <a:prstGeom prst="roundRect">
            <a:avLst>
              <a:gd name="adj" fmla="val 22000"/>
            </a:avLst>
          </a:prstGeom>
          <a:solidFill>
            <a:srgbClr val="16326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4" name="Text 16"/>
          <p:cNvSpPr txBox="1"/>
          <p:nvPr/>
        </p:nvSpPr>
        <p:spPr>
          <a:xfrm>
            <a:off x="8998639" y="4653917"/>
            <a:ext cx="640083" cy="310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E</a:t>
            </a:r>
          </a:p>
        </p:txBody>
      </p:sp>
      <p:sp>
        <p:nvSpPr>
          <p:cNvPr id="35" name="Text 17"/>
          <p:cNvSpPr txBox="1"/>
          <p:nvPr/>
        </p:nvSpPr>
        <p:spPr>
          <a:xfrm>
            <a:off x="9775880" y="4715733"/>
            <a:ext cx="2194563" cy="22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Expectations</a:t>
            </a:r>
          </a:p>
        </p:txBody>
      </p:sp>
      <p:sp>
        <p:nvSpPr>
          <p:cNvPr id="36" name="Rechthoek"/>
          <p:cNvSpPr/>
          <p:nvPr/>
        </p:nvSpPr>
        <p:spPr>
          <a:xfrm>
            <a:off x="-56969" y="6391914"/>
            <a:ext cx="12559917" cy="561489"/>
          </a:xfrm>
          <a:prstGeom prst="rect">
            <a:avLst/>
          </a:prstGeom>
          <a:solidFill>
            <a:srgbClr val="6CC2E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37" name="logo_Facil_blauw_cmyk-01.jpg" descr="logo_Facil_blauw_cmyk-0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05556" y="205595"/>
            <a:ext cx="2288039" cy="7115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2"/>
          <p:cNvSpPr/>
          <p:nvPr/>
        </p:nvSpPr>
        <p:spPr>
          <a:xfrm>
            <a:off x="640080" y="640080"/>
            <a:ext cx="960120" cy="960120"/>
          </a:xfrm>
          <a:prstGeom prst="roundRect">
            <a:avLst>
              <a:gd name="adj" fmla="val 22000"/>
            </a:avLst>
          </a:prstGeom>
          <a:solidFill>
            <a:srgbClr val="16326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0" name="Text 3"/>
          <p:cNvSpPr txBox="1"/>
          <p:nvPr/>
        </p:nvSpPr>
        <p:spPr>
          <a:xfrm>
            <a:off x="640080" y="816751"/>
            <a:ext cx="960123" cy="57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3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1" name="Text 4"/>
          <p:cNvSpPr txBox="1"/>
          <p:nvPr/>
        </p:nvSpPr>
        <p:spPr>
          <a:xfrm>
            <a:off x="1874520" y="720774"/>
            <a:ext cx="5486403" cy="18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1200">
                <a:solidFill>
                  <a:srgbClr val="214E9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01  ·  CORE</a:t>
            </a:r>
          </a:p>
        </p:txBody>
      </p:sp>
      <p:sp>
        <p:nvSpPr>
          <p:cNvPr id="42" name="Text 5"/>
          <p:cNvSpPr txBox="1"/>
          <p:nvPr/>
        </p:nvSpPr>
        <p:spPr>
          <a:xfrm>
            <a:off x="1828800" y="995059"/>
            <a:ext cx="8229600" cy="57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8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Context</a:t>
            </a:r>
          </a:p>
        </p:txBody>
      </p:sp>
      <p:sp>
        <p:nvSpPr>
          <p:cNvPr id="43" name="Text 6"/>
          <p:cNvSpPr txBox="1"/>
          <p:nvPr/>
        </p:nvSpPr>
        <p:spPr>
          <a:xfrm>
            <a:off x="1858120" y="1521814"/>
            <a:ext cx="9144004" cy="247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700">
                <a:solidFill>
                  <a:srgbClr val="6E6E6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Why are we meeting and why does it matter? </a:t>
            </a:r>
          </a:p>
        </p:txBody>
      </p:sp>
      <p:sp>
        <p:nvSpPr>
          <p:cNvPr id="44" name="Shape 7"/>
          <p:cNvSpPr/>
          <p:nvPr/>
        </p:nvSpPr>
        <p:spPr>
          <a:xfrm>
            <a:off x="640080" y="2377438"/>
            <a:ext cx="10972801" cy="3566163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9D4CF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5" name="Text 8"/>
          <p:cNvSpPr txBox="1"/>
          <p:nvPr/>
        </p:nvSpPr>
        <p:spPr>
          <a:xfrm>
            <a:off x="868680" y="2560320"/>
            <a:ext cx="10515601" cy="198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400">
                <a:solidFill>
                  <a:srgbClr val="B4AFA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[ We’re meeting because… ]</a:t>
            </a:r>
          </a:p>
        </p:txBody>
      </p:sp>
      <p:sp>
        <p:nvSpPr>
          <p:cNvPr id="46" name="Rechthoek"/>
          <p:cNvSpPr/>
          <p:nvPr/>
        </p:nvSpPr>
        <p:spPr>
          <a:xfrm>
            <a:off x="-56969" y="6521274"/>
            <a:ext cx="12559917" cy="432128"/>
          </a:xfrm>
          <a:prstGeom prst="rect">
            <a:avLst/>
          </a:prstGeom>
          <a:solidFill>
            <a:srgbClr val="6CC2E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47" name="logo_Facil_blauw_cmyk-01.jpg" descr="logo_Facil_blauw_cmyk-0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05556" y="205595"/>
            <a:ext cx="2288039" cy="7115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2"/>
          <p:cNvSpPr/>
          <p:nvPr/>
        </p:nvSpPr>
        <p:spPr>
          <a:xfrm>
            <a:off x="640080" y="640080"/>
            <a:ext cx="960120" cy="960120"/>
          </a:xfrm>
          <a:prstGeom prst="roundRect">
            <a:avLst>
              <a:gd name="adj" fmla="val 22000"/>
            </a:avLst>
          </a:prstGeom>
          <a:solidFill>
            <a:srgbClr val="16326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0" name="Text 3"/>
          <p:cNvSpPr txBox="1"/>
          <p:nvPr/>
        </p:nvSpPr>
        <p:spPr>
          <a:xfrm>
            <a:off x="640080" y="816751"/>
            <a:ext cx="960123" cy="57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3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51" name="Text 4"/>
          <p:cNvSpPr txBox="1"/>
          <p:nvPr/>
        </p:nvSpPr>
        <p:spPr>
          <a:xfrm>
            <a:off x="1874520" y="720774"/>
            <a:ext cx="5486403" cy="18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1200">
                <a:solidFill>
                  <a:srgbClr val="214E9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02  ·  CORE</a:t>
            </a:r>
          </a:p>
        </p:txBody>
      </p:sp>
      <p:sp>
        <p:nvSpPr>
          <p:cNvPr id="52" name="Text 5"/>
          <p:cNvSpPr txBox="1"/>
          <p:nvPr/>
        </p:nvSpPr>
        <p:spPr>
          <a:xfrm>
            <a:off x="1828800" y="995059"/>
            <a:ext cx="8229600" cy="57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8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Objectives</a:t>
            </a:r>
          </a:p>
        </p:txBody>
      </p:sp>
      <p:sp>
        <p:nvSpPr>
          <p:cNvPr id="53" name="Text 6"/>
          <p:cNvSpPr txBox="1"/>
          <p:nvPr/>
        </p:nvSpPr>
        <p:spPr>
          <a:xfrm>
            <a:off x="1874519" y="1616430"/>
            <a:ext cx="9144004" cy="247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700">
                <a:solidFill>
                  <a:srgbClr val="6E6E6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What do we want to achieve?</a:t>
            </a:r>
          </a:p>
        </p:txBody>
      </p:sp>
      <p:sp>
        <p:nvSpPr>
          <p:cNvPr id="54" name="Shape 7"/>
          <p:cNvSpPr/>
          <p:nvPr/>
        </p:nvSpPr>
        <p:spPr>
          <a:xfrm>
            <a:off x="640080" y="2377438"/>
            <a:ext cx="10972801" cy="3566163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9D4CF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5" name="Text 8"/>
          <p:cNvSpPr txBox="1"/>
          <p:nvPr/>
        </p:nvSpPr>
        <p:spPr>
          <a:xfrm>
            <a:off x="868680" y="2560320"/>
            <a:ext cx="10515601" cy="198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400">
                <a:solidFill>
                  <a:srgbClr val="B4AFA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[ By the end of this meeting… ]</a:t>
            </a:r>
          </a:p>
        </p:txBody>
      </p:sp>
      <p:sp>
        <p:nvSpPr>
          <p:cNvPr id="56" name="Text 9"/>
          <p:cNvSpPr txBox="1"/>
          <p:nvPr/>
        </p:nvSpPr>
        <p:spPr>
          <a:xfrm>
            <a:off x="731519" y="6077992"/>
            <a:ext cx="7315201" cy="185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300">
                <a:solidFill>
                  <a:srgbClr val="B4AFA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A result, not an activity.</a:t>
            </a:r>
          </a:p>
        </p:txBody>
      </p:sp>
      <p:sp>
        <p:nvSpPr>
          <p:cNvPr id="57" name="Rechthoek"/>
          <p:cNvSpPr/>
          <p:nvPr/>
        </p:nvSpPr>
        <p:spPr>
          <a:xfrm>
            <a:off x="-56969" y="6521274"/>
            <a:ext cx="12559917" cy="432128"/>
          </a:xfrm>
          <a:prstGeom prst="rect">
            <a:avLst/>
          </a:prstGeom>
          <a:solidFill>
            <a:srgbClr val="6CC2E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58" name="logo_Facil_blauw_cmyk-01.jpg" descr="logo_Facil_blauw_cmyk-0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05556" y="205595"/>
            <a:ext cx="2288039" cy="7115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2"/>
          <p:cNvSpPr/>
          <p:nvPr/>
        </p:nvSpPr>
        <p:spPr>
          <a:xfrm>
            <a:off x="640080" y="640080"/>
            <a:ext cx="960120" cy="960120"/>
          </a:xfrm>
          <a:prstGeom prst="roundRect">
            <a:avLst>
              <a:gd name="adj" fmla="val 22000"/>
            </a:avLst>
          </a:prstGeom>
          <a:solidFill>
            <a:srgbClr val="16326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1" name="Text 3"/>
          <p:cNvSpPr txBox="1"/>
          <p:nvPr/>
        </p:nvSpPr>
        <p:spPr>
          <a:xfrm>
            <a:off x="640080" y="816751"/>
            <a:ext cx="960123" cy="57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3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62" name="Text 4"/>
          <p:cNvSpPr txBox="1"/>
          <p:nvPr/>
        </p:nvSpPr>
        <p:spPr>
          <a:xfrm>
            <a:off x="1874520" y="720774"/>
            <a:ext cx="5486403" cy="18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1200">
                <a:solidFill>
                  <a:srgbClr val="214E9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03  ·  CORE</a:t>
            </a:r>
          </a:p>
        </p:txBody>
      </p:sp>
      <p:sp>
        <p:nvSpPr>
          <p:cNvPr id="63" name="Text 5"/>
          <p:cNvSpPr txBox="1"/>
          <p:nvPr/>
        </p:nvSpPr>
        <p:spPr>
          <a:xfrm>
            <a:off x="1828800" y="995059"/>
            <a:ext cx="8229600" cy="57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8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Roles</a:t>
            </a:r>
          </a:p>
        </p:txBody>
      </p:sp>
      <p:sp>
        <p:nvSpPr>
          <p:cNvPr id="64" name="Text 6"/>
          <p:cNvSpPr txBox="1"/>
          <p:nvPr/>
        </p:nvSpPr>
        <p:spPr>
          <a:xfrm>
            <a:off x="1833524" y="1574887"/>
            <a:ext cx="9144001" cy="247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700">
                <a:solidFill>
                  <a:srgbClr val="6E6E6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Who’s contributing to this meeting?</a:t>
            </a:r>
          </a:p>
        </p:txBody>
      </p:sp>
      <p:graphicFrame>
        <p:nvGraphicFramePr>
          <p:cNvPr id="65" name="Table 0"/>
          <p:cNvGraphicFramePr/>
          <p:nvPr/>
        </p:nvGraphicFramePr>
        <p:xfrm>
          <a:off x="640080" y="2331720"/>
          <a:ext cx="10972801" cy="277063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108960"/>
                <a:gridCol w="7863840"/>
              </a:tblGrid>
              <a:tr h="50291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b="1" sz="15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Name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9D4CF"/>
                      </a:solidFill>
                    </a:lnL>
                    <a:lnR w="12700">
                      <a:solidFill>
                        <a:srgbClr val="D9D4CF"/>
                      </a:solidFill>
                    </a:lnR>
                    <a:lnT w="12700">
                      <a:solidFill>
                        <a:srgbClr val="D9D4CF"/>
                      </a:solidFill>
                    </a:lnT>
                    <a:lnB w="12700">
                      <a:solidFill>
                        <a:srgbClr val="D9D4CF"/>
                      </a:solidFill>
                    </a:lnB>
                    <a:solidFill>
                      <a:srgbClr val="1632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b="1" sz="1500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Contribution  ·  </a:t>
                      </a:r>
                      <a:r>
                        <a:rPr b="0"/>
                        <a:t>inform / input / brainstorm / challenge / decide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9D4CF"/>
                      </a:solidFill>
                    </a:lnL>
                    <a:lnR w="12700">
                      <a:solidFill>
                        <a:srgbClr val="D9D4CF"/>
                      </a:solidFill>
                    </a:lnR>
                    <a:lnT w="12700">
                      <a:solidFill>
                        <a:srgbClr val="D9D4CF"/>
                      </a:solidFill>
                    </a:lnT>
                    <a:lnB w="12700">
                      <a:solidFill>
                        <a:srgbClr val="D9D4CF"/>
                      </a:solidFill>
                    </a:lnB>
                    <a:solidFill>
                      <a:srgbClr val="163260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9D4CF"/>
                      </a:solidFill>
                    </a:lnL>
                    <a:lnR w="12700">
                      <a:solidFill>
                        <a:srgbClr val="D9D4CF"/>
                      </a:solidFill>
                    </a:lnR>
                    <a:lnT w="12700">
                      <a:solidFill>
                        <a:srgbClr val="D9D4CF"/>
                      </a:solidFill>
                    </a:lnT>
                    <a:lnB w="12700">
                      <a:solidFill>
                        <a:srgbClr val="D9D4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9D4CF"/>
                      </a:solidFill>
                    </a:lnL>
                    <a:lnR w="12700">
                      <a:solidFill>
                        <a:srgbClr val="D9D4CF"/>
                      </a:solidFill>
                    </a:lnR>
                    <a:lnT w="12700">
                      <a:solidFill>
                        <a:srgbClr val="D9D4CF"/>
                      </a:solidFill>
                    </a:lnT>
                    <a:lnB w="12700">
                      <a:solidFill>
                        <a:srgbClr val="D9D4CF"/>
                      </a:solidFill>
                    </a:lnB>
                    <a:noFill/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9D4CF"/>
                      </a:solidFill>
                    </a:lnL>
                    <a:lnR w="12700">
                      <a:solidFill>
                        <a:srgbClr val="D9D4CF"/>
                      </a:solidFill>
                    </a:lnR>
                    <a:lnT w="12700">
                      <a:solidFill>
                        <a:srgbClr val="D9D4CF"/>
                      </a:solidFill>
                    </a:lnT>
                    <a:lnB w="12700">
                      <a:solidFill>
                        <a:srgbClr val="D9D4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9D4CF"/>
                      </a:solidFill>
                    </a:lnL>
                    <a:lnR w="12700">
                      <a:solidFill>
                        <a:srgbClr val="D9D4CF"/>
                      </a:solidFill>
                    </a:lnR>
                    <a:lnT w="12700">
                      <a:solidFill>
                        <a:srgbClr val="D9D4CF"/>
                      </a:solidFill>
                    </a:lnT>
                    <a:lnB w="12700">
                      <a:solidFill>
                        <a:srgbClr val="D9D4CF"/>
                      </a:solidFill>
                    </a:lnB>
                    <a:noFill/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9D4CF"/>
                      </a:solidFill>
                    </a:lnL>
                    <a:lnR w="12700">
                      <a:solidFill>
                        <a:srgbClr val="D9D4CF"/>
                      </a:solidFill>
                    </a:lnR>
                    <a:lnT w="12700">
                      <a:solidFill>
                        <a:srgbClr val="D9D4CF"/>
                      </a:solidFill>
                    </a:lnT>
                    <a:lnB w="12700">
                      <a:solidFill>
                        <a:srgbClr val="D9D4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9D4CF"/>
                      </a:solidFill>
                    </a:lnL>
                    <a:lnR w="12700">
                      <a:solidFill>
                        <a:srgbClr val="D9D4CF"/>
                      </a:solidFill>
                    </a:lnR>
                    <a:lnT w="12700">
                      <a:solidFill>
                        <a:srgbClr val="D9D4CF"/>
                      </a:solidFill>
                    </a:lnT>
                    <a:lnB w="12700">
                      <a:solidFill>
                        <a:srgbClr val="D9D4CF"/>
                      </a:solidFill>
                    </a:lnB>
                    <a:noFill/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9D4CF"/>
                      </a:solidFill>
                    </a:lnL>
                    <a:lnR w="12700">
                      <a:solidFill>
                        <a:srgbClr val="D9D4CF"/>
                      </a:solidFill>
                    </a:lnR>
                    <a:lnT w="12700">
                      <a:solidFill>
                        <a:srgbClr val="D9D4CF"/>
                      </a:solidFill>
                    </a:lnT>
                    <a:lnB w="12700">
                      <a:solidFill>
                        <a:srgbClr val="D9D4C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9D4CF"/>
                      </a:solidFill>
                    </a:lnL>
                    <a:lnR w="12700">
                      <a:solidFill>
                        <a:srgbClr val="D9D4CF"/>
                      </a:solidFill>
                    </a:lnR>
                    <a:lnT w="12700">
                      <a:solidFill>
                        <a:srgbClr val="D9D4CF"/>
                      </a:solidFill>
                    </a:lnT>
                    <a:lnB w="12700">
                      <a:solidFill>
                        <a:srgbClr val="D9D4C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6" name="Text 7"/>
          <p:cNvSpPr txBox="1"/>
          <p:nvPr/>
        </p:nvSpPr>
        <p:spPr>
          <a:xfrm>
            <a:off x="640080" y="5322977"/>
            <a:ext cx="10972801" cy="235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16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Facilitator:  </a:t>
            </a:r>
            <a:r>
              <a:rPr b="0">
                <a:solidFill>
                  <a:srgbClr val="B4AFAB"/>
                </a:solidFill>
              </a:rPr>
              <a:t>...........................          </a:t>
            </a:r>
            <a:r>
              <a:t>Note taker:  </a:t>
            </a:r>
            <a:r>
              <a:rPr b="0">
                <a:solidFill>
                  <a:srgbClr val="B4AFAB"/>
                </a:solidFill>
              </a:rPr>
              <a:t>...........................</a:t>
            </a:r>
          </a:p>
        </p:txBody>
      </p:sp>
      <p:sp>
        <p:nvSpPr>
          <p:cNvPr id="67" name="Rechthoek"/>
          <p:cNvSpPr/>
          <p:nvPr/>
        </p:nvSpPr>
        <p:spPr>
          <a:xfrm>
            <a:off x="-56969" y="6521274"/>
            <a:ext cx="12559917" cy="432128"/>
          </a:xfrm>
          <a:prstGeom prst="rect">
            <a:avLst/>
          </a:prstGeom>
          <a:solidFill>
            <a:srgbClr val="6CC2E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68" name="logo_Facil_blauw_cmyk-01.jpg" descr="logo_Facil_blauw_cmyk-0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05556" y="205595"/>
            <a:ext cx="2288039" cy="7115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2"/>
          <p:cNvSpPr/>
          <p:nvPr/>
        </p:nvSpPr>
        <p:spPr>
          <a:xfrm>
            <a:off x="640080" y="640080"/>
            <a:ext cx="960120" cy="960120"/>
          </a:xfrm>
          <a:prstGeom prst="roundRect">
            <a:avLst>
              <a:gd name="adj" fmla="val 22000"/>
            </a:avLst>
          </a:prstGeom>
          <a:solidFill>
            <a:srgbClr val="16326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1" name="Text 3"/>
          <p:cNvSpPr txBox="1"/>
          <p:nvPr/>
        </p:nvSpPr>
        <p:spPr>
          <a:xfrm>
            <a:off x="640080" y="816751"/>
            <a:ext cx="960123" cy="57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3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E</a:t>
            </a:r>
          </a:p>
        </p:txBody>
      </p:sp>
      <p:sp>
        <p:nvSpPr>
          <p:cNvPr id="72" name="Text 4"/>
          <p:cNvSpPr txBox="1"/>
          <p:nvPr/>
        </p:nvSpPr>
        <p:spPr>
          <a:xfrm>
            <a:off x="1874520" y="720774"/>
            <a:ext cx="5486403" cy="186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1200">
                <a:solidFill>
                  <a:srgbClr val="214E9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04  ·  CORE</a:t>
            </a:r>
          </a:p>
        </p:txBody>
      </p:sp>
      <p:sp>
        <p:nvSpPr>
          <p:cNvPr id="73" name="Text 5"/>
          <p:cNvSpPr txBox="1"/>
          <p:nvPr/>
        </p:nvSpPr>
        <p:spPr>
          <a:xfrm>
            <a:off x="1828800" y="995059"/>
            <a:ext cx="8229600" cy="57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8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Expectations</a:t>
            </a:r>
          </a:p>
        </p:txBody>
      </p:sp>
      <p:sp>
        <p:nvSpPr>
          <p:cNvPr id="74" name="Text 6"/>
          <p:cNvSpPr txBox="1"/>
          <p:nvPr/>
        </p:nvSpPr>
        <p:spPr>
          <a:xfrm>
            <a:off x="1849922" y="1593123"/>
            <a:ext cx="9144001" cy="247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700">
                <a:solidFill>
                  <a:srgbClr val="6E6E6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What exactly are we agreeing to?</a:t>
            </a:r>
          </a:p>
        </p:txBody>
      </p:sp>
      <p:sp>
        <p:nvSpPr>
          <p:cNvPr id="75" name="Text 7"/>
          <p:cNvSpPr txBox="1"/>
          <p:nvPr/>
        </p:nvSpPr>
        <p:spPr>
          <a:xfrm>
            <a:off x="640080" y="2282227"/>
            <a:ext cx="7315201" cy="210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4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By the end of the meeting, the following things are clear:</a:t>
            </a:r>
          </a:p>
        </p:txBody>
      </p:sp>
      <p:sp>
        <p:nvSpPr>
          <p:cNvPr id="76" name="Text 9"/>
          <p:cNvSpPr txBox="1"/>
          <p:nvPr/>
        </p:nvSpPr>
        <p:spPr>
          <a:xfrm>
            <a:off x="1005839" y="2660192"/>
            <a:ext cx="10058401" cy="222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What has been decided, and what has not</a:t>
            </a:r>
          </a:p>
        </p:txBody>
      </p:sp>
      <p:sp>
        <p:nvSpPr>
          <p:cNvPr id="77" name="Text 11"/>
          <p:cNvSpPr txBox="1"/>
          <p:nvPr/>
        </p:nvSpPr>
        <p:spPr>
          <a:xfrm>
            <a:off x="1005839" y="3060114"/>
            <a:ext cx="10058401" cy="222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Who takes which action, and by when</a:t>
            </a:r>
          </a:p>
        </p:txBody>
      </p:sp>
      <p:sp>
        <p:nvSpPr>
          <p:cNvPr id="78" name="Text 13"/>
          <p:cNvSpPr txBox="1"/>
          <p:nvPr/>
        </p:nvSpPr>
        <p:spPr>
          <a:xfrm>
            <a:off x="1005839" y="3443656"/>
            <a:ext cx="10058401" cy="222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Who still needs to be informed</a:t>
            </a:r>
          </a:p>
        </p:txBody>
      </p:sp>
      <p:sp>
        <p:nvSpPr>
          <p:cNvPr id="79" name="Text 15"/>
          <p:cNvSpPr txBox="1"/>
          <p:nvPr/>
        </p:nvSpPr>
        <p:spPr>
          <a:xfrm>
            <a:off x="1018539" y="3822281"/>
            <a:ext cx="10058401" cy="222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0202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What the next step is, and when we follow up</a:t>
            </a:r>
          </a:p>
        </p:txBody>
      </p:sp>
      <p:sp>
        <p:nvSpPr>
          <p:cNvPr id="80" name="Shape 16"/>
          <p:cNvSpPr/>
          <p:nvPr/>
        </p:nvSpPr>
        <p:spPr>
          <a:xfrm>
            <a:off x="672875" y="4363975"/>
            <a:ext cx="10972803" cy="1771971"/>
          </a:xfrm>
          <a:prstGeom prst="roundRect">
            <a:avLst>
              <a:gd name="adj" fmla="val 4128"/>
            </a:avLst>
          </a:prstGeom>
          <a:solidFill>
            <a:srgbClr val="FFFFFF"/>
          </a:solidFill>
          <a:ln w="12700">
            <a:solidFill>
              <a:srgbClr val="D9D4CF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1" name="Text 17"/>
          <p:cNvSpPr txBox="1"/>
          <p:nvPr/>
        </p:nvSpPr>
        <p:spPr>
          <a:xfrm>
            <a:off x="901476" y="4546355"/>
            <a:ext cx="10515601" cy="198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400">
                <a:solidFill>
                  <a:srgbClr val="B4AFA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[ Take live notes of your agreements here. ]</a:t>
            </a:r>
          </a:p>
        </p:txBody>
      </p:sp>
      <p:sp>
        <p:nvSpPr>
          <p:cNvPr id="82" name="Rechthoek"/>
          <p:cNvSpPr/>
          <p:nvPr/>
        </p:nvSpPr>
        <p:spPr>
          <a:xfrm>
            <a:off x="-56969" y="6521274"/>
            <a:ext cx="12559917" cy="432128"/>
          </a:xfrm>
          <a:prstGeom prst="rect">
            <a:avLst/>
          </a:prstGeom>
          <a:solidFill>
            <a:srgbClr val="6CC2E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3" name="Text 15"/>
          <p:cNvSpPr txBox="1"/>
          <p:nvPr/>
        </p:nvSpPr>
        <p:spPr>
          <a:xfrm>
            <a:off x="638407" y="2657345"/>
            <a:ext cx="405806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900">
                <a:solidFill>
                  <a:srgbClr val="6CC2E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✔︎</a:t>
            </a:r>
          </a:p>
        </p:txBody>
      </p:sp>
      <p:sp>
        <p:nvSpPr>
          <p:cNvPr id="84" name="Text 15"/>
          <p:cNvSpPr txBox="1"/>
          <p:nvPr/>
        </p:nvSpPr>
        <p:spPr>
          <a:xfrm>
            <a:off x="638407" y="3057269"/>
            <a:ext cx="405806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900">
                <a:solidFill>
                  <a:srgbClr val="6CC2E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✔︎</a:t>
            </a:r>
          </a:p>
        </p:txBody>
      </p:sp>
      <p:sp>
        <p:nvSpPr>
          <p:cNvPr id="85" name="Text 15"/>
          <p:cNvSpPr txBox="1"/>
          <p:nvPr/>
        </p:nvSpPr>
        <p:spPr>
          <a:xfrm>
            <a:off x="638407" y="3457192"/>
            <a:ext cx="405806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900">
                <a:solidFill>
                  <a:srgbClr val="6CC2E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✔︎</a:t>
            </a:r>
          </a:p>
        </p:txBody>
      </p:sp>
      <p:sp>
        <p:nvSpPr>
          <p:cNvPr id="86" name="Text 15"/>
          <p:cNvSpPr txBox="1"/>
          <p:nvPr/>
        </p:nvSpPr>
        <p:spPr>
          <a:xfrm>
            <a:off x="638407" y="3819435"/>
            <a:ext cx="405806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900">
                <a:solidFill>
                  <a:srgbClr val="6CC2E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✔︎</a:t>
            </a:r>
          </a:p>
        </p:txBody>
      </p:sp>
      <p:pic>
        <p:nvPicPr>
          <p:cNvPr id="87" name="logo_Facil_blauw_cmyk-01.jpg" descr="logo_Facil_blauw_cmyk-0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05556" y="205595"/>
            <a:ext cx="2288039" cy="7115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